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3"/>
  </p:notesMasterIdLst>
  <p:sldIdLst>
    <p:sldId id="256" r:id="rId2"/>
    <p:sldId id="266" r:id="rId3"/>
    <p:sldId id="274" r:id="rId4"/>
    <p:sldId id="270" r:id="rId5"/>
    <p:sldId id="259" r:id="rId6"/>
    <p:sldId id="275" r:id="rId7"/>
    <p:sldId id="299" r:id="rId8"/>
    <p:sldId id="295" r:id="rId9"/>
    <p:sldId id="269" r:id="rId10"/>
    <p:sldId id="284" r:id="rId11"/>
    <p:sldId id="298" r:id="rId12"/>
    <p:sldId id="278" r:id="rId13"/>
    <p:sldId id="280" r:id="rId14"/>
    <p:sldId id="283" r:id="rId15"/>
    <p:sldId id="271" r:id="rId16"/>
    <p:sldId id="261" r:id="rId17"/>
    <p:sldId id="301" r:id="rId18"/>
    <p:sldId id="302" r:id="rId19"/>
    <p:sldId id="272" r:id="rId20"/>
    <p:sldId id="262" r:id="rId21"/>
    <p:sldId id="285" r:id="rId22"/>
    <p:sldId id="286" r:id="rId23"/>
    <p:sldId id="287" r:id="rId24"/>
    <p:sldId id="289" r:id="rId25"/>
    <p:sldId id="290" r:id="rId26"/>
    <p:sldId id="291" r:id="rId27"/>
    <p:sldId id="273" r:id="rId28"/>
    <p:sldId id="263" r:id="rId29"/>
    <p:sldId id="300" r:id="rId30"/>
    <p:sldId id="265" r:id="rId31"/>
    <p:sldId id="30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1"/>
    <p:restoredTop sz="85973"/>
  </p:normalViewPr>
  <p:slideViewPr>
    <p:cSldViewPr snapToGrid="0" snapToObjects="1">
      <p:cViewPr>
        <p:scale>
          <a:sx n="150" d="100"/>
          <a:sy n="150" d="100"/>
        </p:scale>
        <p:origin x="236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1"/>
            <a:t>Motivation</a:t>
          </a:r>
          <a:endParaRPr lang="en-US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 b="1" dirty="0"/>
            <a:t>Background</a:t>
          </a:r>
          <a:endParaRPr lang="en-US" b="1" dirty="0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 b="1" dirty="0"/>
            <a:t>Methodology</a:t>
          </a:r>
          <a:endParaRPr lang="en-US" b="1" dirty="0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b="1" dirty="0"/>
            <a:t>Implementation</a:t>
          </a:r>
          <a:endParaRPr lang="en-US" b="1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/>
            <a:t>Demonstration</a:t>
          </a:r>
          <a:endParaRPr lang="en-US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 b="1" dirty="0"/>
            <a:t>Results</a:t>
          </a:r>
          <a:endParaRPr lang="en-US" b="1" dirty="0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 b="1" dirty="0"/>
            <a:t>Conclusion</a:t>
          </a:r>
          <a:endParaRPr lang="en-US" b="1" dirty="0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Motivation</a:t>
          </a:r>
          <a:endParaRPr lang="en-US" sz="1600" kern="120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Background</a:t>
          </a:r>
          <a:endParaRPr lang="en-US" sz="1600" b="1" kern="1200" dirty="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Methodology</a:t>
          </a:r>
          <a:endParaRPr lang="en-US" sz="1600" b="1" kern="1200" dirty="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endParaRPr lang="en-US" sz="1600" b="1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Motivation</a:t>
          </a:r>
          <a:endParaRPr lang="en-US" sz="17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Background</a:t>
          </a:r>
          <a:endParaRPr lang="en-US" sz="17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Methodology</a:t>
          </a:r>
          <a:endParaRPr lang="en-US" sz="17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Demonstration</a:t>
          </a:r>
          <a:endParaRPr lang="en-US" sz="1700" kern="120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Results</a:t>
          </a:r>
          <a:endParaRPr lang="en-US" sz="1700" b="1" kern="1200" dirty="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Conclusion</a:t>
          </a:r>
          <a:endParaRPr lang="en-US" sz="1700" kern="1200"/>
        </a:p>
      </dsp:txBody>
      <dsp:txXfrm>
        <a:off x="9308170" y="1860616"/>
        <a:ext cx="1583789" cy="633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Conclusion</a:t>
          </a:r>
          <a:endParaRPr lang="en-US" sz="1600" b="1" kern="1200" dirty="0"/>
        </a:p>
      </dsp:txBody>
      <dsp:txXfrm>
        <a:off x="9308170" y="1860616"/>
        <a:ext cx="1583789" cy="63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6FC87-0470-0542-9CFC-A1E20A010D18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FA41-EE29-7A49-8622-A48A4B70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88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assess students attainment levels</a:t>
            </a:r>
          </a:p>
          <a:p>
            <a:pPr lvl="1"/>
            <a:r>
              <a:rPr lang="en-GB" dirty="0"/>
              <a:t>Diagnostic</a:t>
            </a:r>
          </a:p>
          <a:p>
            <a:pPr lvl="1"/>
            <a:r>
              <a:rPr lang="en-GB" dirty="0"/>
              <a:t>Formative – Assessment for Learning (</a:t>
            </a:r>
            <a:r>
              <a:rPr lang="en-GB" dirty="0" err="1"/>
              <a:t>AfL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Summative – Assessment of Learning (</a:t>
            </a:r>
            <a:r>
              <a:rPr lang="en-GB" dirty="0" err="1"/>
              <a:t>AoL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To provide feedback</a:t>
            </a:r>
          </a:p>
          <a:p>
            <a:pPr lvl="1"/>
            <a:r>
              <a:rPr lang="en-GB" dirty="0"/>
              <a:t>To empower the students</a:t>
            </a:r>
          </a:p>
          <a:p>
            <a:pPr lvl="1"/>
            <a:r>
              <a:rPr lang="en-GB" dirty="0"/>
              <a:t>With information on what they done well</a:t>
            </a:r>
          </a:p>
          <a:p>
            <a:pPr lvl="1"/>
            <a:r>
              <a:rPr lang="en-GB" dirty="0"/>
              <a:t>With what they can improve 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83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0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Used in multiple scenarios from esports to traditional sports like football, American football and basketball</a:t>
            </a:r>
          </a:p>
          <a:p>
            <a:endParaRPr lang="en-GB" dirty="0"/>
          </a:p>
          <a:p>
            <a:r>
              <a:rPr lang="en-GB" dirty="0"/>
              <a:t>It does have some flaws: </a:t>
            </a:r>
          </a:p>
          <a:p>
            <a:pPr lvl="1"/>
            <a:r>
              <a:rPr lang="en-GB" dirty="0"/>
              <a:t>protecting one’s rating, </a:t>
            </a:r>
          </a:p>
          <a:p>
            <a:pPr lvl="1"/>
            <a:r>
              <a:rPr lang="en-GB" dirty="0"/>
              <a:t>selective pairing </a:t>
            </a:r>
          </a:p>
          <a:p>
            <a:pPr lvl="1"/>
            <a:r>
              <a:rPr lang="en-GB" dirty="0"/>
              <a:t>ratings inflation and deflation.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1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4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9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16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21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6 Sentiments scoring classified as positive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5 were in the top 5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key phrases provided some good insights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Apart from Tweet 7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The POS and NER provided some good insights but not enough to do anything meaningful with them currently </a:t>
            </a:r>
          </a:p>
          <a:p>
            <a:pPr lvl="1"/>
            <a:endParaRPr lang="en-GB" dirty="0"/>
          </a:p>
          <a:p>
            <a:r>
              <a:rPr lang="en-GB" dirty="0"/>
              <a:t>3 techniques provided no meaningful insights</a:t>
            </a:r>
          </a:p>
          <a:p>
            <a:pPr lvl="1"/>
            <a:r>
              <a:rPr lang="en-GB" dirty="0"/>
              <a:t>Utterance Pattern Matching</a:t>
            </a:r>
          </a:p>
          <a:p>
            <a:pPr lvl="1"/>
            <a:r>
              <a:rPr lang="en-GB" dirty="0"/>
              <a:t>Finding Word Sequence Patterns </a:t>
            </a:r>
          </a:p>
          <a:p>
            <a:pPr lvl="1"/>
            <a:r>
              <a:rPr lang="en-GB" dirty="0"/>
              <a:t>Feature Extraction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83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6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50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3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44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4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9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9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74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2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54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1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1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2.jpeg"/><Relationship Id="rId5" Type="http://schemas.openxmlformats.org/officeDocument/2006/relationships/image" Target="../media/image27.jpeg"/><Relationship Id="rId10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2694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ntfamilyhistory.blogspot.com/2017/04/is-technology-helping-us-discover-our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comparative-judgement-web-app.herokuapp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ative-judgement-web-app.herokuapp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ug-johnson.squarespace.com/blue-skunk-blog/2011/4/3/inventing-your-technology-future.html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leap.com/pedagogical-supervision-change-dynamics-collaboration-teacher-developmen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3261&amp;picture=any-questions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raining-development/top-focus-areas-for-2017-enterprise-learning-the-lms-perspective-1571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Cross_red_circle.svg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commons.wikimedia.org/wiki/File:Flat_tick_icon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peoplematters.in/article/leadership/what-contributes-to-the-increasing-complexity-of-change-152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acklistednews.com/article/62041/googles-ai-teaches-itself-chess-in-4-hours-then-convincingly-defeat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25A-C63C-BA4B-8C27-32B350E88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Rate my Tweet: Comparative Judgement in the Wild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A6ACB-C556-2C4A-9214-8E5DA16E9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Andy Gray</a:t>
            </a:r>
          </a:p>
          <a:p>
            <a:r>
              <a:rPr lang="en-GB" dirty="0"/>
              <a:t>445348</a:t>
            </a:r>
          </a:p>
        </p:txBody>
      </p:sp>
    </p:spTree>
    <p:extLst>
      <p:ext uri="{BB962C8B-B14F-4D97-AF65-F5344CB8AC3E}">
        <p14:creationId xmlns:p14="http://schemas.microsoft.com/office/powerpoint/2010/main" val="119011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Overall Aim</a:t>
            </a:r>
          </a:p>
        </p:txBody>
      </p:sp>
      <p:pic>
        <p:nvPicPr>
          <p:cNvPr id="1026" name="Picture 2" descr="Website vs Web App: What&amp;#39;s the Difference? | by Essential Designs | Medium">
            <a:extLst>
              <a:ext uri="{FF2B5EF4-FFF2-40B4-BE49-F238E27FC236}">
                <a16:creationId xmlns:a16="http://schemas.microsoft.com/office/drawing/2014/main" id="{DAEF1964-9426-7E4E-91DC-1ED497A2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125" l="10000" r="90000">
                        <a14:foregroundMark x1="16667" y1="86563" x2="24833" y2="86875"/>
                        <a14:foregroundMark x1="61218" y1="78061" x2="62333" y2="78125"/>
                        <a14:foregroundMark x1="40397" y1="76868" x2="51495" y2="77504"/>
                        <a14:foregroundMark x1="37089" y1="76678" x2="37945" y2="76727"/>
                        <a14:foregroundMark x1="24167" y1="75938" x2="36793" y2="76661"/>
                        <a14:foregroundMark x1="40983" y1="79375" x2="51087" y2="87889"/>
                        <a14:foregroundMark x1="39866" y1="78433" x2="40983" y2="79375"/>
                        <a14:foregroundMark x1="63168" y1="87533" x2="71629" y2="90873"/>
                        <a14:foregroundMark x1="80004" y1="90204" x2="83333" y2="86563"/>
                        <a14:backgroundMark x1="52500" y1="81563" x2="52500" y2="81563"/>
                        <a14:backgroundMark x1="52333" y1="81563" x2="54167" y2="85313"/>
                        <a14:backgroundMark x1="52333" y1="80000" x2="56667" y2="80625"/>
                        <a14:backgroundMark x1="54500" y1="91875" x2="53000" y2="92188"/>
                        <a14:backgroundMark x1="55167" y1="90625" x2="53667" y2="91563"/>
                        <a14:backgroundMark x1="39000" y1="79375" x2="39000" y2="79375"/>
                        <a14:backgroundMark x1="36833" y1="80000" x2="39333" y2="80000"/>
                        <a14:backgroundMark x1="53333" y1="80000" x2="54167" y2="86250"/>
                        <a14:backgroundMark x1="51167" y1="78438" x2="60333" y2="79375"/>
                        <a14:backgroundMark x1="59000" y1="78438" x2="60833" y2="79063"/>
                        <a14:backgroundMark x1="60333" y1="79063" x2="60333" y2="90000"/>
                        <a14:backgroundMark x1="66833" y1="95938" x2="74333" y2="95000"/>
                        <a14:backgroundMark x1="70333" y1="94688" x2="79167" y2="94688"/>
                        <a14:backgroundMark x1="35000" y1="82500" x2="39500" y2="79375"/>
                        <a14:backgroundMark x1="39333" y1="79063" x2="38167" y2="82500"/>
                        <a14:backgroundMark x1="53000" y1="83750" x2="54500" y2="8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9" y="1612959"/>
            <a:ext cx="3011489" cy="16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2727360-81AB-A14F-B119-8ABE89F9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88" y="1901672"/>
            <a:ext cx="2336800" cy="1028700"/>
          </a:xfrm>
          <a:prstGeom prst="rect">
            <a:avLst/>
          </a:prstGeom>
        </p:spPr>
      </p:pic>
      <p:pic>
        <p:nvPicPr>
          <p:cNvPr id="1028" name="Picture 4" descr="How to Pick a Random Winner for Social Media Contests">
            <a:extLst>
              <a:ext uri="{FF2B5EF4-FFF2-40B4-BE49-F238E27FC236}">
                <a16:creationId xmlns:a16="http://schemas.microsoft.com/office/drawing/2014/main" id="{BE256797-19C1-374F-88FA-275AFF64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824" y="1722594"/>
            <a:ext cx="2810708" cy="133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1 Ways to Rank Your Products Higher on Amazon">
            <a:extLst>
              <a:ext uri="{FF2B5EF4-FFF2-40B4-BE49-F238E27FC236}">
                <a16:creationId xmlns:a16="http://schemas.microsoft.com/office/drawing/2014/main" id="{0A427FE9-6B7A-FE42-A5C4-E497E875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18" y="4330996"/>
            <a:ext cx="2307197" cy="15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 Good Feedback Principles - TeacherToolkit">
            <a:extLst>
              <a:ext uri="{FF2B5EF4-FFF2-40B4-BE49-F238E27FC236}">
                <a16:creationId xmlns:a16="http://schemas.microsoft.com/office/drawing/2014/main" id="{E2E62E64-BA79-A44E-8244-06F4FF99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60" y="4330904"/>
            <a:ext cx="2324478" cy="15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6150BA-DD85-F946-B8D5-1005BD93B004}"/>
              </a:ext>
            </a:extLst>
          </p:cNvPr>
          <p:cNvGrpSpPr/>
          <p:nvPr/>
        </p:nvGrpSpPr>
        <p:grpSpPr>
          <a:xfrm>
            <a:off x="6371618" y="1774672"/>
            <a:ext cx="2210236" cy="1155700"/>
            <a:chOff x="8996298" y="1931605"/>
            <a:chExt cx="2210236" cy="1155700"/>
          </a:xfrm>
        </p:grpSpPr>
        <p:pic>
          <p:nvPicPr>
            <p:cNvPr id="1034" name="Picture 10" descr="Once Icons - Download Free Vector Icons | Noun Project">
              <a:extLst>
                <a:ext uri="{FF2B5EF4-FFF2-40B4-BE49-F238E27FC236}">
                  <a16:creationId xmlns:a16="http://schemas.microsoft.com/office/drawing/2014/main" id="{CF2EB08D-FD6C-4F47-ACA5-6895593E8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834" y="1931605"/>
              <a:ext cx="1155700" cy="115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o Made That Twitter Bird? - The New York Times">
              <a:extLst>
                <a:ext uri="{FF2B5EF4-FFF2-40B4-BE49-F238E27FC236}">
                  <a16:creationId xmlns:a16="http://schemas.microsoft.com/office/drawing/2014/main" id="{ECB81849-12A7-FD42-B3C5-F59D4D9BC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298" y="2156210"/>
              <a:ext cx="1281549" cy="93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5 Amazing Examples Of Natural Language Processing (NLP) In Practice">
            <a:extLst>
              <a:ext uri="{FF2B5EF4-FFF2-40B4-BE49-F238E27FC236}">
                <a16:creationId xmlns:a16="http://schemas.microsoft.com/office/drawing/2014/main" id="{6F8965CF-9E0D-9E48-8063-8DB38D73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82" y="4330996"/>
            <a:ext cx="2890012" cy="15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Overall Aim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C2D33F-2ECE-5B4F-8A73-A9507EB0312B}"/>
              </a:ext>
            </a:extLst>
          </p:cNvPr>
          <p:cNvGrpSpPr/>
          <p:nvPr/>
        </p:nvGrpSpPr>
        <p:grpSpPr>
          <a:xfrm>
            <a:off x="1016000" y="2149928"/>
            <a:ext cx="4263572" cy="3049828"/>
            <a:chOff x="1016000" y="2149928"/>
            <a:chExt cx="4263572" cy="3049828"/>
          </a:xfrm>
        </p:grpSpPr>
        <p:pic>
          <p:nvPicPr>
            <p:cNvPr id="1026" name="Picture 2" descr="8 Ways To Reduce Cognitive Load In eLearning - eLearning Industry">
              <a:extLst>
                <a:ext uri="{FF2B5EF4-FFF2-40B4-BE49-F238E27FC236}">
                  <a16:creationId xmlns:a16="http://schemas.microsoft.com/office/drawing/2014/main" id="{FA03582E-68B6-3A43-B371-440F75F58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" y="2149928"/>
              <a:ext cx="4263572" cy="255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95A3EF-0A48-C44F-8667-07A783399F13}"/>
                </a:ext>
              </a:extLst>
            </p:cNvPr>
            <p:cNvSpPr txBox="1"/>
            <p:nvPr/>
          </p:nvSpPr>
          <p:spPr>
            <a:xfrm>
              <a:off x="1939471" y="4830424"/>
              <a:ext cx="241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Cognitive Load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6B2232-9B14-4B48-B4EA-6CFCE46E3DCA}"/>
              </a:ext>
            </a:extLst>
          </p:cNvPr>
          <p:cNvGrpSpPr/>
          <p:nvPr/>
        </p:nvGrpSpPr>
        <p:grpSpPr>
          <a:xfrm>
            <a:off x="6628188" y="2149928"/>
            <a:ext cx="4547812" cy="3039489"/>
            <a:chOff x="6912430" y="2149927"/>
            <a:chExt cx="4547812" cy="3039489"/>
          </a:xfrm>
        </p:grpSpPr>
        <p:pic>
          <p:nvPicPr>
            <p:cNvPr id="1028" name="Picture 4" descr="Want a More Manageable Workload? Here Are 4 Ways to Speak Up and Push Back  | Inc.com">
              <a:extLst>
                <a:ext uri="{FF2B5EF4-FFF2-40B4-BE49-F238E27FC236}">
                  <a16:creationId xmlns:a16="http://schemas.microsoft.com/office/drawing/2014/main" id="{F7606B3C-6507-DE47-A413-463DC81ED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430" y="2149927"/>
              <a:ext cx="4547812" cy="2558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334960-F95E-CA4E-9BEC-0CDF0CBF92D1}"/>
                </a:ext>
              </a:extLst>
            </p:cNvPr>
            <p:cNvSpPr txBox="1"/>
            <p:nvPr/>
          </p:nvSpPr>
          <p:spPr>
            <a:xfrm>
              <a:off x="7978023" y="4820084"/>
              <a:ext cx="241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Work 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5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>
            <a:normAutofit/>
          </a:bodyPr>
          <a:lstStyle/>
          <a:p>
            <a:r>
              <a:rPr lang="en-GB"/>
              <a:t>Methodology – Tweets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B4A8F48-2797-E84B-A9B5-7B97BB219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90" r="14837" b="-15"/>
          <a:stretch/>
        </p:blipFill>
        <p:spPr>
          <a:xfrm>
            <a:off x="9484490" y="2271253"/>
            <a:ext cx="1995080" cy="28193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9D0A2E-1E75-7948-9069-9209CBF5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778000"/>
            <a:ext cx="8420100" cy="508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An Englishman, a Scotsman and an Irishman walk into a bar. The Englishman wanted to go so they all had to leave. #</a:t>
            </a:r>
            <a:r>
              <a:rPr lang="en-GB" sz="1600" dirty="0" err="1"/>
              <a:t>Brexitjokes</a:t>
            </a:r>
            <a:r>
              <a:rPr lang="en-GB" sz="1600" dirty="0"/>
              <a:t>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Why do we need any colour passport? We should just be able to shout, “British! Less of your nonsense!” and stroll straight through.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Q: With Britain leaving the EU how much space was created? A: Exactly 1GB"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VOTERS: we want to give a boat a ridiculous name UK: no VOTERS: we want to break up the EU and trash the world economy UK: fine"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#</a:t>
            </a:r>
            <a:r>
              <a:rPr lang="en-GB" sz="1600" dirty="0" err="1"/>
              <a:t>BrexitJokes</a:t>
            </a:r>
            <a:r>
              <a:rPr lang="en-GB" sz="1600" dirty="0"/>
              <a:t> How did the Brexit chicken cross the road? "I never said there was a road. Or a chicken".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After #</a:t>
            </a:r>
            <a:r>
              <a:rPr lang="en-GB" sz="1600" dirty="0" err="1"/>
              <a:t>brexit</a:t>
            </a:r>
            <a:r>
              <a:rPr lang="en-GB" sz="1600" dirty="0"/>
              <a:t>, when rapper 50 cent performs in GBR he'll appear as 10.00 pounds. #</a:t>
            </a:r>
            <a:r>
              <a:rPr lang="en-GB" sz="1600" dirty="0" err="1"/>
              <a:t>brexitjokes</a:t>
            </a:r>
            <a:endParaRPr lang="en-GB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I long for the simpler days when #Brexit was just a term for leaving brunch early.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Say goodbye to croissants, people. Delicious croissants. We're stuck with crumpets FOREVER.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Hello, I am from Britain, you know, the one that got tricked by a bus"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How many Brexiteers does it take to change a light bulb? None, they are all walked out because they didn’t like the way the electrician did it.</a:t>
            </a:r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960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Ranking Systems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1FD816-4BC2-AD43-8250-F43536F93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454" y="2252717"/>
            <a:ext cx="4737100" cy="762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1FC9F-B3BD-274A-84D3-A12548D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50" y="3117850"/>
            <a:ext cx="6705600" cy="6223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F531C5-8822-F64C-893B-8D958D77002C}"/>
              </a:ext>
            </a:extLst>
          </p:cNvPr>
          <p:cNvSpPr txBox="1">
            <a:spLocks/>
          </p:cNvSpPr>
          <p:nvPr/>
        </p:nvSpPr>
        <p:spPr>
          <a:xfrm>
            <a:off x="646111" y="2121149"/>
            <a:ext cx="4099278" cy="4284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Elo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first step looks into the probability that A win (This is the expected score)</a:t>
            </a:r>
            <a:endParaRPr lang="en-GB" sz="16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This generates the new Elo ranking score.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Rating = the players current Elo score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a player wins the score = 1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a player loses the score = 0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CJ Score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Wins – Loses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T-ranking Score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  <p:pic>
        <p:nvPicPr>
          <p:cNvPr id="7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176609-D2AF-274E-85E5-F9F8D1FD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472" y="5004752"/>
            <a:ext cx="4775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NLP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D0A2E-1E75-7948-9069-9209CBF5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96" y="1527718"/>
            <a:ext cx="9637258" cy="472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Information Extraction</a:t>
            </a:r>
          </a:p>
          <a:p>
            <a:r>
              <a:rPr lang="en-GB" dirty="0"/>
              <a:t>Part of Speech (POS) Tagging</a:t>
            </a:r>
          </a:p>
          <a:p>
            <a:r>
              <a:rPr lang="en-GB" dirty="0"/>
              <a:t>Named Entity Recognition (NER)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Sentiment Analysis</a:t>
            </a:r>
          </a:p>
          <a:p>
            <a:r>
              <a:rPr lang="en-GB" dirty="0"/>
              <a:t>Text Similarity</a:t>
            </a:r>
          </a:p>
          <a:p>
            <a:r>
              <a:rPr lang="en-GB" dirty="0"/>
              <a:t>Utterance Pattern Matching</a:t>
            </a:r>
          </a:p>
          <a:p>
            <a:r>
              <a:rPr lang="en-GB" dirty="0"/>
              <a:t>Finding Word Sequence Patterns</a:t>
            </a:r>
          </a:p>
          <a:p>
            <a:r>
              <a:rPr lang="en-GB" dirty="0"/>
              <a:t>Key Phrases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FBC0004-507A-7849-B082-2FE0DD6B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448" y="2737803"/>
            <a:ext cx="340255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44857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812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EB5CD4-E151-7D45-8EF2-62217338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5438" y="1754464"/>
            <a:ext cx="4700451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C4AA01-DA55-CB46-9806-02921E0E57B1}"/>
              </a:ext>
            </a:extLst>
          </p:cNvPr>
          <p:cNvSpPr txBox="1"/>
          <p:nvPr/>
        </p:nvSpPr>
        <p:spPr>
          <a:xfrm>
            <a:off x="1105868" y="6229626"/>
            <a:ext cx="4240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4"/>
              </a:rPr>
              <a:t>https://comparative-judgement-web-app.herokuapp.com/</a:t>
            </a:r>
            <a:endParaRPr lang="en-GB" sz="1100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4B57C66-FFE0-3D48-A70C-F8504B95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911" y="1290880"/>
            <a:ext cx="4074652" cy="49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6B00D927-3A39-0C48-A3AB-6941B2267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860" y="1285419"/>
            <a:ext cx="4101029" cy="4926417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FB31A8-6802-4B46-86CA-E86E98F3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483036"/>
            <a:ext cx="5663976" cy="45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2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A01-DA55-CB46-9806-02921E0E57B1}"/>
              </a:ext>
            </a:extLst>
          </p:cNvPr>
          <p:cNvSpPr txBox="1"/>
          <p:nvPr/>
        </p:nvSpPr>
        <p:spPr>
          <a:xfrm>
            <a:off x="1740383" y="5950226"/>
            <a:ext cx="4240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3"/>
              </a:rPr>
              <a:t>https://comparative-judgement-web-app.herokuapp.com/</a:t>
            </a:r>
            <a:endParaRPr lang="en-GB" sz="1100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E98724-A99B-A544-81F0-1827A6685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73060" y="1765254"/>
            <a:ext cx="5445880" cy="3327492"/>
          </a:xfrm>
        </p:spPr>
      </p:pic>
    </p:spTree>
    <p:extLst>
      <p:ext uri="{BB962C8B-B14F-4D97-AF65-F5344CB8AC3E}">
        <p14:creationId xmlns:p14="http://schemas.microsoft.com/office/powerpoint/2010/main" val="348734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615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95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28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968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7B4895-4FED-AA45-81E3-8AF74EFB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1692663"/>
            <a:ext cx="3980139" cy="347267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40 users took part</a:t>
            </a:r>
          </a:p>
          <a:p>
            <a:r>
              <a:rPr lang="en-GB" dirty="0">
                <a:solidFill>
                  <a:srgbClr val="FFFFFF"/>
                </a:solidFill>
              </a:rPr>
              <a:t>All the tweets were used</a:t>
            </a:r>
          </a:p>
          <a:p>
            <a:r>
              <a:rPr lang="en-GB" dirty="0">
                <a:solidFill>
                  <a:srgbClr val="FFFFFF"/>
                </a:solidFill>
              </a:rPr>
              <a:t>Tweet 1 vs Tweet 5 and Tweet 7 and 9 were the highest occurring tweet combinations</a:t>
            </a:r>
          </a:p>
          <a:p>
            <a:r>
              <a:rPr lang="en-GB" dirty="0">
                <a:solidFill>
                  <a:srgbClr val="FFFFFF"/>
                </a:solidFill>
              </a:rPr>
              <a:t>Tweet combination 6 &amp; 7 appeared the least</a:t>
            </a:r>
          </a:p>
        </p:txBody>
      </p:sp>
    </p:spTree>
    <p:extLst>
      <p:ext uri="{BB962C8B-B14F-4D97-AF65-F5344CB8AC3E}">
        <p14:creationId xmlns:p14="http://schemas.microsoft.com/office/powerpoint/2010/main" val="379138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GB" dirty="0"/>
              <a:t>10 tweet comparisons resulted in the same tweet winning 100%</a:t>
            </a:r>
          </a:p>
          <a:p>
            <a:r>
              <a:rPr lang="en-GB" dirty="0"/>
              <a:t>Tweet 4 beat Tweet 2 the most (6-1)</a:t>
            </a:r>
          </a:p>
          <a:p>
            <a:r>
              <a:rPr lang="en-GB" dirty="0"/>
              <a:t>Tweets 2, 5, 6, 7 &amp; 10 had moments where they didn’t win a certain tweet</a:t>
            </a:r>
          </a:p>
          <a:p>
            <a:r>
              <a:rPr lang="en-GB" dirty="0"/>
              <a:t> Tweets 2, 5, 6, 7 &amp; 10 didn’t win against two tweets</a:t>
            </a:r>
          </a:p>
        </p:txBody>
      </p:sp>
      <p:pic>
        <p:nvPicPr>
          <p:cNvPr id="9" name="Picture 8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334CD4D5-CABD-AB44-879E-3336D5218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" r="52824"/>
          <a:stretch/>
        </p:blipFill>
        <p:spPr>
          <a:xfrm>
            <a:off x="8484484" y="3578088"/>
            <a:ext cx="3485472" cy="309368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E0F9B9AA-B209-F74F-89EE-9C8BD816C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90"/>
          <a:stretch/>
        </p:blipFill>
        <p:spPr>
          <a:xfrm>
            <a:off x="5588000" y="899184"/>
            <a:ext cx="3286539" cy="28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FFFFFF"/>
                </a:solidFill>
              </a:rPr>
              <a:t>Elo vs CJ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Positively correlated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Pearson's Score: 0.98391595</a:t>
            </a:r>
          </a:p>
          <a:p>
            <a:pPr marL="0" indent="0">
              <a:buNone/>
            </a:pPr>
            <a:endParaRPr lang="en-GB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FFFFFF"/>
                </a:solidFill>
              </a:rPr>
              <a:t>T-Ranking vs</a:t>
            </a:r>
          </a:p>
          <a:p>
            <a:r>
              <a:rPr lang="en-GB" sz="1400" dirty="0">
                <a:solidFill>
                  <a:srgbClr val="FFFFFF"/>
                </a:solidFill>
              </a:rPr>
              <a:t>Elo: -0.14360792 </a:t>
            </a:r>
          </a:p>
          <a:p>
            <a:r>
              <a:rPr lang="en-GB" sz="1400" dirty="0">
                <a:solidFill>
                  <a:srgbClr val="FFFFFF"/>
                </a:solidFill>
              </a:rPr>
              <a:t>CJ: -0.09776676</a:t>
            </a:r>
          </a:p>
          <a:p>
            <a:endParaRPr lang="en-GB" sz="1400" dirty="0">
              <a:solidFill>
                <a:srgbClr val="FFFFFF"/>
              </a:solidFill>
            </a:endParaRP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B01151-1B20-3944-8BF3-C3251D7C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1" y="381862"/>
            <a:ext cx="4682467" cy="3148958"/>
          </a:xfrm>
          <a:prstGeom prst="rect">
            <a:avLst/>
          </a:prstGeom>
          <a:effectLst/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3EAFD73-61F4-8E46-8D76-C8A4D5FB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22" y="3565436"/>
            <a:ext cx="4307686" cy="32415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1080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Elo and CJ ranking generated very similar results. 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Demonstrating that Elo can handle the random pairing well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Tweets coming in 6th, 7th, and 8th slightly vary in the results 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Elo against T-rating are very different: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1st in the T-rating came 4th in the Elo ranking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1st in the Elo ranking came 8th in the T-rating 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4 of the top 5 T-rating tweets were in the bottom 5 of the Elo ranking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GB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EBC25A7-AE90-A44E-8B11-201B5C9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587" y="154399"/>
            <a:ext cx="5010140" cy="6549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9083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40472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Tweet 3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Q: With Britain leaving the EU how much space was created?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A: Exactly 1GB”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GB" sz="17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700" dirty="0"/>
              <a:t>Tweet 4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VOTERS: we want to give a boat a ridiculous name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UK: no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VOTERS: we want to break up the EU and trash the world economy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UK: fine"</a:t>
            </a:r>
          </a:p>
        </p:txBody>
      </p:sp>
      <p:pic>
        <p:nvPicPr>
          <p:cNvPr id="5" name="Picture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25CF8D-E0F7-7E49-A5BD-50E57E8E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968681"/>
            <a:ext cx="5451627" cy="28212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822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9F4943-8587-F04D-A89E-6B71DE24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3248386"/>
            <a:ext cx="6023528" cy="2123293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759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Tweet 5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#</a:t>
            </a:r>
            <a:r>
              <a:rPr lang="en-GB" dirty="0" err="1"/>
              <a:t>BrexitJokes</a:t>
            </a:r>
            <a:r>
              <a:rPr lang="en-GB" dirty="0"/>
              <a:t> How did the Brexit chicken cross the road?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"I never said there was a road. Or a chicken".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GB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Tweet 10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How many Brexiteers does it take to change a light bulb?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None, they are all walked out because they didn’t like the way the electrician did it.</a:t>
            </a:r>
          </a:p>
        </p:txBody>
      </p:sp>
    </p:spTree>
    <p:extLst>
      <p:ext uri="{BB962C8B-B14F-4D97-AF65-F5344CB8AC3E}">
        <p14:creationId xmlns:p14="http://schemas.microsoft.com/office/powerpoint/2010/main" val="145392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45920"/>
            <a:ext cx="4913441" cy="4939076"/>
          </a:xfrm>
        </p:spPr>
        <p:txBody>
          <a:bodyPr>
            <a:normAutofit/>
          </a:bodyPr>
          <a:lstStyle/>
          <a:p>
            <a:r>
              <a:rPr lang="en-GB" dirty="0"/>
              <a:t>6 Sentiments scoring classified as positive – 4 Negative</a:t>
            </a:r>
          </a:p>
          <a:p>
            <a:r>
              <a:rPr lang="en-GB" dirty="0"/>
              <a:t>The key phrases provided some good insights</a:t>
            </a:r>
          </a:p>
          <a:p>
            <a:r>
              <a:rPr lang="en-GB" dirty="0"/>
              <a:t>The POS and NER provided some good insights </a:t>
            </a:r>
          </a:p>
          <a:p>
            <a:r>
              <a:rPr lang="en-GB" dirty="0"/>
              <a:t>3 techniques provided no meaningful insights</a:t>
            </a:r>
          </a:p>
          <a:p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6FAD1A5-9533-564B-93F2-FA0C5DB5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1" y="0"/>
            <a:ext cx="6065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5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94470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44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45D9-F265-104A-B0C4-CD74FF5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DC1-99EB-F544-A810-B97A1C21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GB" dirty="0"/>
              <a:t>Overall, Elo seems like a good alternative to CJ</a:t>
            </a:r>
          </a:p>
          <a:p>
            <a:r>
              <a:rPr lang="en-GB" dirty="0"/>
              <a:t>Elo was able to handle the element of random pairing well </a:t>
            </a:r>
          </a:p>
          <a:p>
            <a:r>
              <a:rPr lang="en-GB" dirty="0"/>
              <a:t>Both the Elo and CJ score were positively correlated</a:t>
            </a:r>
          </a:p>
          <a:p>
            <a:r>
              <a:rPr lang="en-GB" dirty="0"/>
              <a:t>The Elo system was able to remove the need for multiple judging rounds</a:t>
            </a:r>
          </a:p>
          <a:p>
            <a:r>
              <a:rPr lang="en-GB" dirty="0"/>
              <a:t>T-ranking was negatively correlated to both Elo and CJ score</a:t>
            </a:r>
          </a:p>
          <a:p>
            <a:r>
              <a:rPr lang="en-GB" dirty="0"/>
              <a:t>NLP created some good building blocks but no meaningful feedback at present</a:t>
            </a:r>
          </a:p>
        </p:txBody>
      </p:sp>
    </p:spTree>
    <p:extLst>
      <p:ext uri="{BB962C8B-B14F-4D97-AF65-F5344CB8AC3E}">
        <p14:creationId xmlns:p14="http://schemas.microsoft.com/office/powerpoint/2010/main" val="94710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45D9-F265-104A-B0C4-CD74FF5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Future Work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DC1-99EB-F544-A810-B97A1C21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6578592" cy="3658689"/>
          </a:xfrm>
        </p:spPr>
        <p:txBody>
          <a:bodyPr>
            <a:normAutofit/>
          </a:bodyPr>
          <a:lstStyle/>
          <a:p>
            <a:r>
              <a:rPr lang="en-GB" dirty="0"/>
              <a:t>A bigger sample pool to conduct the study on to see Elo’s effect</a:t>
            </a:r>
          </a:p>
          <a:p>
            <a:r>
              <a:rPr lang="en-GB" dirty="0"/>
              <a:t>Tracking the time it took for marking to be done using the Elo system</a:t>
            </a:r>
          </a:p>
          <a:p>
            <a:r>
              <a:rPr lang="en-GB" dirty="0"/>
              <a:t>Converting the Elo score results to grade marks </a:t>
            </a:r>
          </a:p>
          <a:p>
            <a:r>
              <a:rPr lang="en-GB" dirty="0"/>
              <a:t>Exploring the NLP capabilities more in providing personalised feedback</a:t>
            </a: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2172B45-4EAC-3C47-9226-3E281FA4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71483" y="3004321"/>
            <a:ext cx="3273402" cy="2610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832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0B42-5B9C-EE4F-9261-D07394EF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GB"/>
              <a:t>Motivation</a:t>
            </a:r>
            <a:endParaRPr lang="en-GB" dirty="0"/>
          </a:p>
        </p:txBody>
      </p:sp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38556D2-BC41-EE48-B6C3-E9256579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35" r="23551"/>
          <a:stretch/>
        </p:blipFill>
        <p:spPr>
          <a:xfrm>
            <a:off x="4710004" y="4338790"/>
            <a:ext cx="2138706" cy="221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AFC4-29F7-A94F-B1CB-B7699887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89" y="1635212"/>
            <a:ext cx="7742537" cy="38099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Is to create a tool for educators that will empower them.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Allowing the technology to do what it is good at and aiding the teachers in their decision making to allow the teachers to focus on what they are good at. 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creating and delivering lessons, to shape future generations.</a:t>
            </a:r>
          </a:p>
        </p:txBody>
      </p:sp>
    </p:spTree>
    <p:extLst>
      <p:ext uri="{BB962C8B-B14F-4D97-AF65-F5344CB8AC3E}">
        <p14:creationId xmlns:p14="http://schemas.microsoft.com/office/powerpoint/2010/main" val="32410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A96-13BC-DD40-A0B9-6E0D9365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&amp; Answers</a:t>
            </a:r>
          </a:p>
        </p:txBody>
      </p:sp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57D6D6-1EBD-FF45-99CE-2E55FE63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44254" y="1853248"/>
            <a:ext cx="6303492" cy="4195762"/>
          </a:xfrm>
        </p:spPr>
      </p:pic>
    </p:spTree>
    <p:extLst>
      <p:ext uri="{BB962C8B-B14F-4D97-AF65-F5344CB8AC3E}">
        <p14:creationId xmlns:p14="http://schemas.microsoft.com/office/powerpoint/2010/main" val="2735641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A96-13BC-DD40-A0B9-6E0D9365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71412-5E85-D245-85D5-641536179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7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66659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85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remove?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Within our project there was 3 main focus areas:</a:t>
            </a:r>
          </a:p>
          <a:p>
            <a:r>
              <a:rPr lang="en-GB" dirty="0"/>
              <a:t>The role of Marking and Feedback within Teaching and Learning</a:t>
            </a:r>
          </a:p>
          <a:p>
            <a:r>
              <a:rPr lang="en-GB" dirty="0"/>
              <a:t>Comparative Judgement</a:t>
            </a:r>
          </a:p>
          <a:p>
            <a:r>
              <a:rPr lang="en-GB" dirty="0"/>
              <a:t>Other Types of Ranking Systems</a:t>
            </a: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33CE447C-6413-AD40-A6E5-9C03B22A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8653" y="4430756"/>
            <a:ext cx="3962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</a:t>
            </a:r>
            <a:r>
              <a:rPr lang="en-GB" sz="3600" dirty="0"/>
              <a:t>Marking and Feedback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3036"/>
            <a:ext cx="8946541" cy="5025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Educators conducting marking and feedback provides multiple benefits: </a:t>
            </a:r>
          </a:p>
          <a:p>
            <a:r>
              <a:rPr lang="en-GB" dirty="0"/>
              <a:t>A means to assess students attainment levels</a:t>
            </a:r>
          </a:p>
          <a:p>
            <a:pPr lvl="1"/>
            <a:r>
              <a:rPr lang="en-GB" dirty="0"/>
              <a:t>Diagnostic</a:t>
            </a:r>
          </a:p>
          <a:p>
            <a:pPr lvl="1"/>
            <a:r>
              <a:rPr lang="en-GB" dirty="0"/>
              <a:t>Formative – Assessment for Learning (</a:t>
            </a:r>
            <a:r>
              <a:rPr lang="en-GB" dirty="0" err="1"/>
              <a:t>AfL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Summative – Assessment of Learning (</a:t>
            </a:r>
            <a:r>
              <a:rPr lang="en-GB" dirty="0" err="1"/>
              <a:t>AoL</a:t>
            </a:r>
            <a:r>
              <a:rPr lang="en-GB" dirty="0"/>
              <a:t>)</a:t>
            </a:r>
          </a:p>
          <a:p>
            <a:r>
              <a:rPr lang="en-GB" dirty="0"/>
              <a:t>The ability to rank students</a:t>
            </a:r>
          </a:p>
          <a:p>
            <a:r>
              <a:rPr lang="en-GB" dirty="0"/>
              <a:t>To provide feedback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There are also multiple drawbacks:</a:t>
            </a:r>
          </a:p>
          <a:p>
            <a:r>
              <a:rPr lang="en-GB" dirty="0"/>
              <a:t>The feedback is only helpful if the students get a chance to act on it</a:t>
            </a:r>
          </a:p>
          <a:p>
            <a:r>
              <a:rPr lang="en-GB" dirty="0"/>
              <a:t>Marking creates a huge cognitive load</a:t>
            </a:r>
          </a:p>
          <a:p>
            <a:r>
              <a:rPr lang="en-GB" dirty="0"/>
              <a:t>Marking is hard for the teacher to remain unbiased</a:t>
            </a:r>
          </a:p>
          <a:p>
            <a:r>
              <a:rPr lang="en-GB" dirty="0"/>
              <a:t>Marking requires a lot of time to conduct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F742FE-6C66-E44A-9D9C-DBD90865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49853" y="1966021"/>
            <a:ext cx="1559077" cy="155907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E2EC219-9964-EA47-A7C1-F5C05C48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49853" y="5078538"/>
            <a:ext cx="1661050" cy="16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 – </a:t>
            </a:r>
            <a:r>
              <a:rPr lang="en-GB" sz="3200"/>
              <a:t>Comparative Judgement</a:t>
            </a:r>
            <a:br>
              <a:rPr lang="en-GB" sz="400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Introduced in 1927 By Louis Leon Thurstone – A Psychologist</a:t>
            </a:r>
          </a:p>
          <a:p>
            <a:r>
              <a:rPr lang="en-GB" dirty="0"/>
              <a:t>Requires a pairwise comparison of all unique combinations</a:t>
            </a:r>
          </a:p>
          <a:p>
            <a:r>
              <a:rPr lang="en-GB" dirty="0"/>
              <a:t>In the educational space Adaptive Comparative Judgement (ACJ) has been adopted</a:t>
            </a:r>
          </a:p>
          <a:p>
            <a:r>
              <a:rPr lang="en-GB" dirty="0"/>
              <a:t>Has very high accuracy rates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Although ACJ provided some benefits, it does have multiple flaws:</a:t>
            </a:r>
          </a:p>
          <a:p>
            <a:r>
              <a:rPr lang="en-GB" dirty="0"/>
              <a:t>Increased work load</a:t>
            </a:r>
          </a:p>
          <a:p>
            <a:r>
              <a:rPr lang="en-GB" dirty="0"/>
              <a:t>No personalised feedback provided</a:t>
            </a:r>
          </a:p>
          <a:p>
            <a:r>
              <a:rPr lang="en-GB" dirty="0"/>
              <a:t>It causes bias within the results</a:t>
            </a:r>
          </a:p>
          <a:p>
            <a:r>
              <a:rPr lang="en-GB" dirty="0"/>
              <a:t>Result accuracy is not much different to just random pairings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CFB32BE-3ACA-2442-BFAF-8E4014A9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49853" y="2165470"/>
            <a:ext cx="1877597" cy="1053139"/>
          </a:xfrm>
          <a:prstGeom prst="rect">
            <a:avLst/>
          </a:prstGeom>
        </p:spPr>
      </p:pic>
      <p:pic>
        <p:nvPicPr>
          <p:cNvPr id="6" name="Picture 2" descr="Security Controls Evaluation &amp;amp; Analysis | Synopsys">
            <a:extLst>
              <a:ext uri="{FF2B5EF4-FFF2-40B4-BE49-F238E27FC236}">
                <a16:creationId xmlns:a16="http://schemas.microsoft.com/office/drawing/2014/main" id="{840184C6-C391-9344-AADA-D3916FA68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7383"/>
          <a:stretch/>
        </p:blipFill>
        <p:spPr bwMode="auto">
          <a:xfrm>
            <a:off x="10261355" y="4983939"/>
            <a:ext cx="1654666" cy="150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5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</a:t>
            </a:r>
            <a:r>
              <a:rPr lang="en-GB" sz="3200" dirty="0"/>
              <a:t>Other Ranking Systems</a:t>
            </a:r>
            <a:br>
              <a:rPr lang="en-GB" sz="400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24" y="1475232"/>
            <a:ext cx="8985504" cy="5205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Elo</a:t>
            </a:r>
          </a:p>
          <a:p>
            <a:r>
              <a:rPr lang="en-GB" dirty="0"/>
              <a:t>Created by Arpad Elo in the 1960s</a:t>
            </a:r>
          </a:p>
          <a:p>
            <a:r>
              <a:rPr lang="en-GB" dirty="0"/>
              <a:t>Introduced in the USCF is its method of ranking in the 1980s</a:t>
            </a:r>
          </a:p>
          <a:p>
            <a:r>
              <a:rPr lang="en-GB" dirty="0"/>
              <a:t>It does have some flaws:</a:t>
            </a:r>
          </a:p>
          <a:p>
            <a:pPr lvl="1"/>
            <a:r>
              <a:rPr lang="en-GB" dirty="0"/>
              <a:t>protecting one’s rating, </a:t>
            </a:r>
          </a:p>
          <a:p>
            <a:pPr lvl="1"/>
            <a:r>
              <a:rPr lang="en-GB" dirty="0"/>
              <a:t>selective pairing </a:t>
            </a:r>
          </a:p>
          <a:p>
            <a:pPr lvl="1"/>
            <a:r>
              <a:rPr lang="en-GB" dirty="0"/>
              <a:t>ratings inflation and deflation</a:t>
            </a:r>
          </a:p>
          <a:p>
            <a:pPr marL="0" indent="0">
              <a:buNone/>
            </a:pPr>
            <a:r>
              <a:rPr lang="en-GB" dirty="0" err="1"/>
              <a:t>Glicko</a:t>
            </a:r>
            <a:endParaRPr lang="en-GB" dirty="0"/>
          </a:p>
          <a:p>
            <a:r>
              <a:rPr lang="en-GB" dirty="0"/>
              <a:t>Created by Mark Glickman</a:t>
            </a:r>
          </a:p>
          <a:p>
            <a:r>
              <a:rPr lang="en-GB" dirty="0"/>
              <a:t>It worked similar to the Elo system but addressed many of Elo’s flaws</a:t>
            </a:r>
          </a:p>
          <a:p>
            <a:r>
              <a:rPr lang="en-GB" dirty="0"/>
              <a:t>This was through using a RD measure, which increases over time with inactivity</a:t>
            </a:r>
          </a:p>
        </p:txBody>
      </p:sp>
      <p:pic>
        <p:nvPicPr>
          <p:cNvPr id="5" name="Picture 4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0B16DAFF-078D-E54E-8154-8C2B5944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7344" y="2501689"/>
            <a:ext cx="3456432" cy="23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82242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{3A7FDFC5-B06A-7E4B-B75E-D217F140730E}tf10001120</Template>
  <TotalTime>2596</TotalTime>
  <Words>1343</Words>
  <Application>Microsoft Macintosh PowerPoint</Application>
  <PresentationFormat>Widescreen</PresentationFormat>
  <Paragraphs>226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Wingdings</vt:lpstr>
      <vt:lpstr>Wingdings 3</vt:lpstr>
      <vt:lpstr>Ion</vt:lpstr>
      <vt:lpstr>Rate my Tweet: Comparative Judgement in the Wild</vt:lpstr>
      <vt:lpstr>Overview</vt:lpstr>
      <vt:lpstr>Motivation</vt:lpstr>
      <vt:lpstr>Overview</vt:lpstr>
      <vt:lpstr>Background – remove?</vt:lpstr>
      <vt:lpstr>Background – Marking and Feedback </vt:lpstr>
      <vt:lpstr>Background – Comparative Judgement </vt:lpstr>
      <vt:lpstr>Background – Other Ranking Systems </vt:lpstr>
      <vt:lpstr>Overview</vt:lpstr>
      <vt:lpstr>Methodology – Overall Aim</vt:lpstr>
      <vt:lpstr>Methodology – Overall Aim</vt:lpstr>
      <vt:lpstr>Methodology – Tweets</vt:lpstr>
      <vt:lpstr>Methodology – Ranking Systems</vt:lpstr>
      <vt:lpstr>Methodology – NLP Techniques</vt:lpstr>
      <vt:lpstr>Overview</vt:lpstr>
      <vt:lpstr>Implementation</vt:lpstr>
      <vt:lpstr>Implementation</vt:lpstr>
      <vt:lpstr>Implementation</vt:lpstr>
      <vt:lpstr>Overview</vt:lpstr>
      <vt:lpstr>Results</vt:lpstr>
      <vt:lpstr>Results</vt:lpstr>
      <vt:lpstr>Results</vt:lpstr>
      <vt:lpstr>Results</vt:lpstr>
      <vt:lpstr>Results</vt:lpstr>
      <vt:lpstr>Results</vt:lpstr>
      <vt:lpstr>Results</vt:lpstr>
      <vt:lpstr>Overview</vt:lpstr>
      <vt:lpstr>Conclusion</vt:lpstr>
      <vt:lpstr>Future Work</vt:lpstr>
      <vt:lpstr>Questions &amp; Answers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my Tweet: comparative Judgement in the wild</dc:title>
  <dc:creator>Andy Gray</dc:creator>
  <cp:lastModifiedBy>Andy Gray</cp:lastModifiedBy>
  <cp:revision>37</cp:revision>
  <dcterms:created xsi:type="dcterms:W3CDTF">2021-10-14T12:48:04Z</dcterms:created>
  <dcterms:modified xsi:type="dcterms:W3CDTF">2021-10-19T20:07:03Z</dcterms:modified>
</cp:coreProperties>
</file>